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8" r:id="rId9"/>
    <p:sldId id="257" r:id="rId10"/>
    <p:sldId id="259" r:id="rId11"/>
    <p:sldId id="271" r:id="rId12"/>
    <p:sldId id="272" r:id="rId13"/>
    <p:sldId id="269" r:id="rId14"/>
    <p:sldId id="270" r:id="rId15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82" y="-84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CA845-31F6-4B72-B391-3DD2BE8E06E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0DC6BB-B1C6-40AF-98D7-C96445B781E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равного доступа к образованию </a:t>
          </a:r>
          <a:endParaRPr lang="ru-RU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81BD60-1B32-4BDE-842E-42EA50052639}" type="parTrans" cxnId="{098D72AE-E871-4CCE-833A-155AF702E4AD}">
      <dgm:prSet/>
      <dgm:spPr/>
      <dgm:t>
        <a:bodyPr/>
        <a:lstStyle/>
        <a:p>
          <a:endParaRPr lang="ru-RU"/>
        </a:p>
      </dgm:t>
    </dgm:pt>
    <dgm:pt modelId="{F3BDB216-963D-4206-8894-C531D00726B4}" type="sibTrans" cxnId="{098D72AE-E871-4CCE-833A-155AF702E4AD}">
      <dgm:prSet/>
      <dgm:spPr/>
      <dgm:t>
        <a:bodyPr/>
        <a:lstStyle/>
        <a:p>
          <a:endParaRPr lang="ru-RU"/>
        </a:p>
      </dgm:t>
    </dgm:pt>
    <dgm:pt modelId="{5486E9AA-47DC-4E27-9346-BB089F75EB1F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всех обучающихся, с учетом разнообразия особых образовательных потребностей и индивидуальных возможностей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D2DBE-C342-4EC3-B324-CE05435EC68F}" type="parTrans" cxnId="{BA00FE6D-7E46-4DB1-AA7D-ACC8A182B934}">
      <dgm:prSet/>
      <dgm:spPr/>
      <dgm:t>
        <a:bodyPr/>
        <a:lstStyle/>
        <a:p>
          <a:endParaRPr lang="ru-RU"/>
        </a:p>
      </dgm:t>
    </dgm:pt>
    <dgm:pt modelId="{92081414-644C-4FE0-BF52-9C93DCE207F9}" type="sibTrans" cxnId="{BA00FE6D-7E46-4DB1-AA7D-ACC8A182B934}">
      <dgm:prSet/>
      <dgm:spPr/>
      <dgm:t>
        <a:bodyPr/>
        <a:lstStyle/>
        <a:p>
          <a:endParaRPr lang="ru-RU"/>
        </a:p>
      </dgm:t>
    </dgm:pt>
    <dgm:pt modelId="{628CCEB8-CF74-411B-A80E-BF0FF8BA69D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Социализации детей с ограниченными возможностями здоровья</a:t>
          </a:r>
          <a:endParaRPr lang="ru-RU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BD856-0DD3-4AF2-B782-F660AEEF0493}" type="parTrans" cxnId="{083C282E-65FF-4E52-90E9-160CB59ABBEA}">
      <dgm:prSet/>
      <dgm:spPr/>
      <dgm:t>
        <a:bodyPr/>
        <a:lstStyle/>
        <a:p>
          <a:endParaRPr lang="ru-RU"/>
        </a:p>
      </dgm:t>
    </dgm:pt>
    <dgm:pt modelId="{57F578F7-9D5B-4560-A62E-244F8D8A59BA}" type="sibTrans" cxnId="{083C282E-65FF-4E52-90E9-160CB59ABBEA}">
      <dgm:prSet/>
      <dgm:spPr/>
      <dgm:t>
        <a:bodyPr/>
        <a:lstStyle/>
        <a:p>
          <a:endParaRPr lang="ru-RU"/>
        </a:p>
      </dgm:t>
    </dgm:pt>
    <dgm:pt modelId="{22D7D4A8-F48B-4B47-94AD-CA480187844A}">
      <dgm:prSet phldrT="[Текст]"/>
      <dgm:spPr/>
      <dgm:t>
        <a:bodyPr/>
        <a:lstStyle/>
        <a:p>
          <a:endParaRPr lang="ru-RU" dirty="0"/>
        </a:p>
      </dgm:t>
    </dgm:pt>
    <dgm:pt modelId="{BCB2C1AE-FECD-4F2B-9D91-40725D279B51}" type="parTrans" cxnId="{0E499D9D-42CC-435F-801B-110847E90688}">
      <dgm:prSet/>
      <dgm:spPr/>
      <dgm:t>
        <a:bodyPr/>
        <a:lstStyle/>
        <a:p>
          <a:endParaRPr lang="ru-RU"/>
        </a:p>
      </dgm:t>
    </dgm:pt>
    <dgm:pt modelId="{0DB4CCCF-411B-4142-A5C5-A80C096F84DD}" type="sibTrans" cxnId="{0E499D9D-42CC-435F-801B-110847E90688}">
      <dgm:prSet/>
      <dgm:spPr/>
      <dgm:t>
        <a:bodyPr/>
        <a:lstStyle/>
        <a:p>
          <a:endParaRPr lang="ru-RU"/>
        </a:p>
      </dgm:t>
    </dgm:pt>
    <dgm:pt modelId="{DF71EFA8-2F33-4885-8EC7-80517004948C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приоритетных стратегических направлений государственной политики России в области образования.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B1D37-6480-4911-B4EE-C4275FF669FA}" type="parTrans" cxnId="{5569467F-7F11-41F8-91A6-F227F9DF8B0D}">
      <dgm:prSet/>
      <dgm:spPr/>
      <dgm:t>
        <a:bodyPr/>
        <a:lstStyle/>
        <a:p>
          <a:endParaRPr lang="ru-RU"/>
        </a:p>
      </dgm:t>
    </dgm:pt>
    <dgm:pt modelId="{EBC60F08-4D06-499B-849E-94372E52947C}" type="sibTrans" cxnId="{5569467F-7F11-41F8-91A6-F227F9DF8B0D}">
      <dgm:prSet/>
      <dgm:spPr/>
      <dgm:t>
        <a:bodyPr/>
        <a:lstStyle/>
        <a:p>
          <a:endParaRPr lang="ru-RU"/>
        </a:p>
      </dgm:t>
    </dgm:pt>
    <dgm:pt modelId="{8D40F54E-300A-4D4E-91C9-9E9CC17A47E0}" type="pres">
      <dgm:prSet presAssocID="{67CCA845-31F6-4B72-B391-3DD2BE8E06E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B97E06-5BF4-4038-8745-DEB9BC07D0E6}" type="pres">
      <dgm:prSet presAssocID="{8D0DC6BB-B1C6-40AF-98D7-C96445B781E4}" presName="linNode" presStyleCnt="0"/>
      <dgm:spPr/>
    </dgm:pt>
    <dgm:pt modelId="{CC868D4F-06C4-4A3E-9C60-2F4E5F5A434F}" type="pres">
      <dgm:prSet presAssocID="{8D0DC6BB-B1C6-40AF-98D7-C96445B781E4}" presName="parentShp" presStyleLbl="node1" presStyleIdx="0" presStyleCnt="2" custLinFactNeighborX="-2772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88356-7D36-4308-8EAA-804D9F245E82}" type="pres">
      <dgm:prSet presAssocID="{8D0DC6BB-B1C6-40AF-98D7-C96445B781E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17C43-46C7-4DC2-9A47-AA77126992B8}" type="pres">
      <dgm:prSet presAssocID="{F3BDB216-963D-4206-8894-C531D00726B4}" presName="spacing" presStyleCnt="0"/>
      <dgm:spPr/>
    </dgm:pt>
    <dgm:pt modelId="{E368B0D8-81A3-4A7C-8B75-47FE3483E357}" type="pres">
      <dgm:prSet presAssocID="{628CCEB8-CF74-411B-A80E-BF0FF8BA69D9}" presName="linNode" presStyleCnt="0"/>
      <dgm:spPr/>
    </dgm:pt>
    <dgm:pt modelId="{C67B8ECF-3ED1-4115-BE4B-A3AD0B08FBB6}" type="pres">
      <dgm:prSet presAssocID="{628CCEB8-CF74-411B-A80E-BF0FF8BA69D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D54CD-D408-4867-9E3A-9F3ED9D2C5BE}" type="pres">
      <dgm:prSet presAssocID="{628CCEB8-CF74-411B-A80E-BF0FF8BA69D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FA88B-A0DD-456D-8F5E-721B86D6C390}" type="presOf" srcId="{DF71EFA8-2F33-4885-8EC7-80517004948C}" destId="{092D54CD-D408-4867-9E3A-9F3ED9D2C5BE}" srcOrd="0" destOrd="0" presId="urn:microsoft.com/office/officeart/2005/8/layout/vList6"/>
    <dgm:cxn modelId="{BA00FE6D-7E46-4DB1-AA7D-ACC8A182B934}" srcId="{8D0DC6BB-B1C6-40AF-98D7-C96445B781E4}" destId="{5486E9AA-47DC-4E27-9346-BB089F75EB1F}" srcOrd="1" destOrd="0" parTransId="{66BD2DBE-C342-4EC3-B324-CE05435EC68F}" sibTransId="{92081414-644C-4FE0-BF52-9C93DCE207F9}"/>
    <dgm:cxn modelId="{6A9D6B09-EF2A-4ECC-836C-2B47D8FC3C11}" type="presOf" srcId="{22D7D4A8-F48B-4B47-94AD-CA480187844A}" destId="{0D588356-7D36-4308-8EAA-804D9F245E82}" srcOrd="0" destOrd="0" presId="urn:microsoft.com/office/officeart/2005/8/layout/vList6"/>
    <dgm:cxn modelId="{098D72AE-E871-4CCE-833A-155AF702E4AD}" srcId="{67CCA845-31F6-4B72-B391-3DD2BE8E06EA}" destId="{8D0DC6BB-B1C6-40AF-98D7-C96445B781E4}" srcOrd="0" destOrd="0" parTransId="{D681BD60-1B32-4BDE-842E-42EA50052639}" sibTransId="{F3BDB216-963D-4206-8894-C531D00726B4}"/>
    <dgm:cxn modelId="{083C282E-65FF-4E52-90E9-160CB59ABBEA}" srcId="{67CCA845-31F6-4B72-B391-3DD2BE8E06EA}" destId="{628CCEB8-CF74-411B-A80E-BF0FF8BA69D9}" srcOrd="1" destOrd="0" parTransId="{9AFBD856-0DD3-4AF2-B782-F660AEEF0493}" sibTransId="{57F578F7-9D5B-4560-A62E-244F8D8A59BA}"/>
    <dgm:cxn modelId="{F1F907E6-63D0-4331-8742-F42EFC38D09D}" type="presOf" srcId="{8D0DC6BB-B1C6-40AF-98D7-C96445B781E4}" destId="{CC868D4F-06C4-4A3E-9C60-2F4E5F5A434F}" srcOrd="0" destOrd="0" presId="urn:microsoft.com/office/officeart/2005/8/layout/vList6"/>
    <dgm:cxn modelId="{0E499D9D-42CC-435F-801B-110847E90688}" srcId="{8D0DC6BB-B1C6-40AF-98D7-C96445B781E4}" destId="{22D7D4A8-F48B-4B47-94AD-CA480187844A}" srcOrd="0" destOrd="0" parTransId="{BCB2C1AE-FECD-4F2B-9D91-40725D279B51}" sibTransId="{0DB4CCCF-411B-4142-A5C5-A80C096F84DD}"/>
    <dgm:cxn modelId="{CDD2E956-634F-4BA7-B16E-A6B638A15C0F}" type="presOf" srcId="{67CCA845-31F6-4B72-B391-3DD2BE8E06EA}" destId="{8D40F54E-300A-4D4E-91C9-9E9CC17A47E0}" srcOrd="0" destOrd="0" presId="urn:microsoft.com/office/officeart/2005/8/layout/vList6"/>
    <dgm:cxn modelId="{5569467F-7F11-41F8-91A6-F227F9DF8B0D}" srcId="{628CCEB8-CF74-411B-A80E-BF0FF8BA69D9}" destId="{DF71EFA8-2F33-4885-8EC7-80517004948C}" srcOrd="0" destOrd="0" parTransId="{A01B1D37-6480-4911-B4EE-C4275FF669FA}" sibTransId="{EBC60F08-4D06-499B-849E-94372E52947C}"/>
    <dgm:cxn modelId="{D73E3BCC-8B58-4CD1-9FF6-CAA1E9E1C7B1}" type="presOf" srcId="{628CCEB8-CF74-411B-A80E-BF0FF8BA69D9}" destId="{C67B8ECF-3ED1-4115-BE4B-A3AD0B08FBB6}" srcOrd="0" destOrd="0" presId="urn:microsoft.com/office/officeart/2005/8/layout/vList6"/>
    <dgm:cxn modelId="{FA622C61-F6EA-429A-9C96-C8E422048716}" type="presOf" srcId="{5486E9AA-47DC-4E27-9346-BB089F75EB1F}" destId="{0D588356-7D36-4308-8EAA-804D9F245E82}" srcOrd="0" destOrd="1" presId="urn:microsoft.com/office/officeart/2005/8/layout/vList6"/>
    <dgm:cxn modelId="{3939F4EE-0AD9-4C41-9801-2A2C20A3D749}" type="presParOf" srcId="{8D40F54E-300A-4D4E-91C9-9E9CC17A47E0}" destId="{BBB97E06-5BF4-4038-8745-DEB9BC07D0E6}" srcOrd="0" destOrd="0" presId="urn:microsoft.com/office/officeart/2005/8/layout/vList6"/>
    <dgm:cxn modelId="{BF7AF99F-04EF-4201-9E48-018540CE0BB9}" type="presParOf" srcId="{BBB97E06-5BF4-4038-8745-DEB9BC07D0E6}" destId="{CC868D4F-06C4-4A3E-9C60-2F4E5F5A434F}" srcOrd="0" destOrd="0" presId="urn:microsoft.com/office/officeart/2005/8/layout/vList6"/>
    <dgm:cxn modelId="{A5A3C5B9-D925-429A-8BC0-EC6112101D0D}" type="presParOf" srcId="{BBB97E06-5BF4-4038-8745-DEB9BC07D0E6}" destId="{0D588356-7D36-4308-8EAA-804D9F245E82}" srcOrd="1" destOrd="0" presId="urn:microsoft.com/office/officeart/2005/8/layout/vList6"/>
    <dgm:cxn modelId="{6EEC28AB-5674-4D67-842E-4AB3E21AE678}" type="presParOf" srcId="{8D40F54E-300A-4D4E-91C9-9E9CC17A47E0}" destId="{A0B17C43-46C7-4DC2-9A47-AA77126992B8}" srcOrd="1" destOrd="0" presId="urn:microsoft.com/office/officeart/2005/8/layout/vList6"/>
    <dgm:cxn modelId="{0A136912-9D0D-4649-8100-D68775DC9FA7}" type="presParOf" srcId="{8D40F54E-300A-4D4E-91C9-9E9CC17A47E0}" destId="{E368B0D8-81A3-4A7C-8B75-47FE3483E357}" srcOrd="2" destOrd="0" presId="urn:microsoft.com/office/officeart/2005/8/layout/vList6"/>
    <dgm:cxn modelId="{EBCE5D30-2AE8-43FD-AC91-028F5A82DEC5}" type="presParOf" srcId="{E368B0D8-81A3-4A7C-8B75-47FE3483E357}" destId="{C67B8ECF-3ED1-4115-BE4B-A3AD0B08FBB6}" srcOrd="0" destOrd="0" presId="urn:microsoft.com/office/officeart/2005/8/layout/vList6"/>
    <dgm:cxn modelId="{E6863485-7706-4DBA-B0F2-C6B4EC129017}" type="presParOf" srcId="{E368B0D8-81A3-4A7C-8B75-47FE3483E357}" destId="{092D54CD-D408-4867-9E3A-9F3ED9D2C5B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88356-7D36-4308-8EAA-804D9F245E82}">
      <dsp:nvSpPr>
        <dsp:cNvPr id="0" name=""/>
        <dsp:cNvSpPr/>
      </dsp:nvSpPr>
      <dsp:spPr>
        <a:xfrm>
          <a:off x="3874045" y="610"/>
          <a:ext cx="5811067" cy="23798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всех обучающихся, с учетом разнообразия особых образовательных потребностей и индивидуальных возможностей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4045" y="298092"/>
        <a:ext cx="4918620" cy="1784895"/>
      </dsp:txXfrm>
    </dsp:sp>
    <dsp:sp modelId="{CC868D4F-06C4-4A3E-9C60-2F4E5F5A434F}">
      <dsp:nvSpPr>
        <dsp:cNvPr id="0" name=""/>
        <dsp:cNvSpPr/>
      </dsp:nvSpPr>
      <dsp:spPr>
        <a:xfrm>
          <a:off x="0" y="0"/>
          <a:ext cx="3874045" cy="2379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равного доступа к образованию </a:t>
          </a:r>
          <a:endParaRPr lang="ru-RU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175" y="116175"/>
        <a:ext cx="3641695" cy="2147509"/>
      </dsp:txXfrm>
    </dsp:sp>
    <dsp:sp modelId="{092D54CD-D408-4867-9E3A-9F3ED9D2C5BE}">
      <dsp:nvSpPr>
        <dsp:cNvPr id="0" name=""/>
        <dsp:cNvSpPr/>
      </dsp:nvSpPr>
      <dsp:spPr>
        <a:xfrm>
          <a:off x="3874045" y="2618455"/>
          <a:ext cx="5811067" cy="23798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приоритетных стратегических направлений государственной политики России в области образования.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4045" y="2915937"/>
        <a:ext cx="4918620" cy="1784895"/>
      </dsp:txXfrm>
    </dsp:sp>
    <dsp:sp modelId="{C67B8ECF-3ED1-4115-BE4B-A3AD0B08FBB6}">
      <dsp:nvSpPr>
        <dsp:cNvPr id="0" name=""/>
        <dsp:cNvSpPr/>
      </dsp:nvSpPr>
      <dsp:spPr>
        <a:xfrm>
          <a:off x="0" y="2618455"/>
          <a:ext cx="3874045" cy="2379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Социализации детей с ограниченными возможностями здоровья</a:t>
          </a:r>
          <a:endParaRPr lang="ru-RU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175" y="2734630"/>
        <a:ext cx="3641695" cy="2147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os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nfo.cpmpk@mcko.r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8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57" y="1196752"/>
            <a:ext cx="116097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 государственной системы здравоохранения города Москвы, осуществляющих выдачу медицинских заключений о состоянии здоровья и рекомендаций по организации образовательного процесса в государственных образовательных учреждениях города Москвы для лиц с ограниченными возможностями здоровья утверждены приказом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ДЗгМ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01.04.2013 г. № 297 (приложение 1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обследование для выдачи медицинского заключения проводится на основании письменного заявления родителей (законных представителей) несовершеннолетних или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согласно приказу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ДЗгМ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01.04.2013 г. № 297 (приложение 2)</a:t>
            </a:r>
          </a:p>
        </p:txBody>
      </p:sp>
      <p:pic>
        <p:nvPicPr>
          <p:cNvPr id="6146" name="Picture 2" descr="C:\Users\user\Desktop\9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7" y="5283722"/>
            <a:ext cx="4572000" cy="139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2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t="16874" r="8617" b="4375"/>
          <a:stretch/>
        </p:blipFill>
        <p:spPr bwMode="auto">
          <a:xfrm>
            <a:off x="0" y="927884"/>
            <a:ext cx="12169775" cy="593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4664"/>
            <a:ext cx="12169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лиц с особыми образовательными потребностями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t="11667" r="6467" b="8750"/>
          <a:stretch/>
        </p:blipFill>
        <p:spPr bwMode="auto">
          <a:xfrm>
            <a:off x="0" y="908720"/>
            <a:ext cx="12169775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12169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лиц с особыми образовательными потребностями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16721" b="4375"/>
          <a:stretch/>
        </p:blipFill>
        <p:spPr bwMode="auto">
          <a:xfrm>
            <a:off x="0" y="0"/>
            <a:ext cx="12169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user\Desktop\path108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17" y="5373216"/>
            <a:ext cx="2736304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828304" y="1340769"/>
            <a:ext cx="10513168" cy="4104456"/>
          </a:xfrm>
        </p:spPr>
        <p:txBody>
          <a:bodyPr rtlCol="0">
            <a:normAutofit fontScale="25000" lnSpcReduction="20000"/>
          </a:bodyPr>
          <a:lstStyle/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СОВЕТ</a:t>
            </a: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ОБЩЕСТВЕННОСТИ </a:t>
            </a: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r>
              <a:rPr lang="ru-RU" sz="96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г.МОСКВЫ</a:t>
            </a:r>
            <a:endParaRPr lang="ru-RU" sz="96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fontAlgn="ctr">
              <a:buNone/>
              <a:defRPr/>
            </a:pPr>
            <a:endParaRPr lang="ru-RU" sz="9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Мясникова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9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негативных </a:t>
            </a:r>
            <a:r>
              <a:rPr lang="ru-RU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Галузина</a:t>
            </a:r>
            <a:r>
              <a:rPr lang="ru-RU" sz="9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sz="9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для обращения: </a:t>
            </a: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9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(963) 670 – 34 – </a:t>
            </a:r>
            <a:r>
              <a:rPr lang="ru-RU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endParaRPr lang="ru-RU" sz="9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(966) 198 – 95 – </a:t>
            </a:r>
            <a:r>
              <a:rPr lang="ru-RU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pPr marL="136063" indent="0" algn="ctr" defTabSz="1088433" fontAlgn="ctr">
              <a:buNone/>
              <a:defRPr/>
            </a:pPr>
            <a:r>
              <a:rPr lang="en-U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nebudzavisim@mail.ru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063" indent="0" algn="ctr" defTabSz="1088433" eaLnBrk="1" fontAlgn="ctr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255" y="1772816"/>
            <a:ext cx="11489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лиц с особыми образовательными потребностями в образовательных организациях</a:t>
            </a:r>
          </a:p>
        </p:txBody>
      </p:sp>
      <p:pic>
        <p:nvPicPr>
          <p:cNvPr id="2050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58" y="3284984"/>
            <a:ext cx="4306027" cy="3075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-3592"/>
            <a:ext cx="10952798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Цель инклюзивного образования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39662868"/>
              </p:ext>
            </p:extLst>
          </p:nvPr>
        </p:nvGraphicFramePr>
        <p:xfrm>
          <a:off x="456366" y="1139409"/>
          <a:ext cx="9685113" cy="499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02" y="2590799"/>
            <a:ext cx="2060319" cy="20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329" y="2001119"/>
            <a:ext cx="11955014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ЦПМПК 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ц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ентральная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сихолого-медико-педагогическая комиссия </a:t>
            </a:r>
            <a:b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коллегиальный орган осуществляющий комплексное обследование детей, определяющий программу обучения и воспитания, в зависимости от особенностей и степени выраженности недостатков развития и воспитания.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Оказывает помощь детям с ограниченными возможностями здоровья (ОВЗ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73344" y="304801"/>
            <a:ext cx="899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ЦПМПК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39" y="4640361"/>
            <a:ext cx="1200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761" y="4814048"/>
            <a:ext cx="1200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7" y="3703761"/>
            <a:ext cx="3245273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с одним вырезанным углом 13"/>
          <p:cNvSpPr/>
          <p:nvPr/>
        </p:nvSpPr>
        <p:spPr>
          <a:xfrm>
            <a:off x="4572615" y="3657601"/>
            <a:ext cx="7056888" cy="200364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комиссии входят  представители отделов образования и здравоохранения, врачи (психоневролог или детский психиатр ) Педагог, психолог, дефектолог, логопед. В необходимых случаях привлекаются узкие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специалисты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(окулист, ортопед и т.д. Либо рассматриваются их письменные заключения)</a:t>
            </a:r>
          </a:p>
        </p:txBody>
      </p:sp>
    </p:spTree>
    <p:extLst>
      <p:ext uri="{BB962C8B-B14F-4D97-AF65-F5344CB8AC3E}">
        <p14:creationId xmlns:p14="http://schemas.microsoft.com/office/powerpoint/2010/main" val="11509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Функции ЦПМПК в инклюзивном образовании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0231" y="958299"/>
            <a:ext cx="11737304" cy="527901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38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3800" dirty="0">
                <a:solidFill>
                  <a:schemeClr val="accent1">
                    <a:lumMod val="50000"/>
                  </a:schemeClr>
                </a:solidFill>
              </a:rPr>
              <a:t>своевременно выявляет детей с особенностями в физическом и (или) психическом развитии и (или) отклонениями в поведении посредством проведения комплексного психолого-медико-педагогического обследования;</a:t>
            </a:r>
          </a:p>
          <a:p>
            <a:pPr lvl="0" algn="just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3800" dirty="0">
                <a:solidFill>
                  <a:schemeClr val="accent1">
                    <a:lumMod val="50000"/>
                  </a:schemeClr>
                </a:solidFill>
              </a:rPr>
              <a:t>результатам 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обследования создает </a:t>
            </a:r>
            <a:r>
              <a:rPr lang="ru-RU" sz="3800" dirty="0">
                <a:solidFill>
                  <a:schemeClr val="accent1">
                    <a:lumMod val="50000"/>
                  </a:schemeClr>
                </a:solidFill>
              </a:rPr>
              <a:t>рекомендации по оказанию лицам с ОВЗ 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психолого-медико-педагогической </a:t>
            </a:r>
            <a:r>
              <a:rPr lang="ru-RU" sz="3800" dirty="0">
                <a:solidFill>
                  <a:schemeClr val="accent1">
                    <a:lumMod val="50000"/>
                  </a:schemeClr>
                </a:solidFill>
              </a:rPr>
              <a:t>помощи;</a:t>
            </a:r>
          </a:p>
          <a:p>
            <a:pPr lvl="0" algn="just"/>
            <a:r>
              <a:rPr lang="ru-RU" sz="3800" dirty="0">
                <a:solidFill>
                  <a:schemeClr val="accent1">
                    <a:lumMod val="50000"/>
                  </a:schemeClr>
                </a:solidFill>
              </a:rPr>
              <a:t>создает рекомендации по организации обучения и воспитания лиц с ОВЗ, включающее описание особых образовательных потребностей и специальных условий обучения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0" algn="just"/>
            <a:r>
              <a:rPr lang="ru-RU" sz="3800" dirty="0">
                <a:solidFill>
                  <a:schemeClr val="accent1">
                    <a:lumMod val="50000"/>
                  </a:schemeClr>
                </a:solidFill>
              </a:rPr>
              <a:t>подтверждает, уточняет или 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изменяет </a:t>
            </a:r>
            <a:r>
              <a:rPr lang="ru-RU" sz="3800" dirty="0">
                <a:solidFill>
                  <a:schemeClr val="accent1">
                    <a:lumMod val="50000"/>
                  </a:schemeClr>
                </a:solidFill>
              </a:rPr>
              <a:t>ранее 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данные рекомендации и заключения;</a:t>
            </a:r>
            <a:endParaRPr lang="ru-RU" sz="3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Статус </a:t>
            </a:r>
            <a:r>
              <a:rPr lang="ru-RU" sz="3800" b="1" dirty="0">
                <a:solidFill>
                  <a:srgbClr val="002060"/>
                </a:solidFill>
              </a:rPr>
              <a:t>ОВЗ ребёнок может получить, только после прохождения </a:t>
            </a:r>
            <a:r>
              <a:rPr lang="ru-RU" sz="3800" b="1" dirty="0" smtClean="0">
                <a:solidFill>
                  <a:srgbClr val="002060"/>
                </a:solidFill>
              </a:rPr>
              <a:t>ПМПК</a:t>
            </a:r>
            <a:endParaRPr lang="ru-RU" sz="31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0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03" y="5729240"/>
            <a:ext cx="6070053" cy="105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Порядок обращения В ЦПМПК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0241" y="1128628"/>
            <a:ext cx="4943825" cy="47073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12 декабря 2016 г. запись обучающихся на психолого-педагогическое обследование для получения заключения Центральной психолого-медико-педагогической комиссии города Москвы о создании специальных условий обучения и воспитания (запись на ЦПМПК г. Москвы) осуществляется на Официальном сайте Мэра Москвы 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MOS.RU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) в разделе «Услуги и сервисы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  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042" t="6411" r="11758" b="6288"/>
          <a:stretch/>
        </p:blipFill>
        <p:spPr>
          <a:xfrm>
            <a:off x="97675" y="1128629"/>
            <a:ext cx="6389889" cy="41555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4247" y="5894295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сайт:         </a:t>
            </a:r>
            <a:r>
              <a:rPr lang="en-US" dirty="0">
                <a:solidFill>
                  <a:srgbClr val="002060"/>
                </a:solidFill>
              </a:rPr>
              <a:t>http://mcko.ru/pages/vzaim_mskobr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Контакты </a:t>
            </a:r>
            <a:r>
              <a:rPr lang="ru-RU" dirty="0">
                <a:solidFill>
                  <a:srgbClr val="002060"/>
                </a:solidFill>
              </a:rPr>
              <a:t>ЦПМПК г. Москвы    т.8 (499) 322-34-30    </a:t>
            </a:r>
            <a:r>
              <a:rPr lang="ru-RU" dirty="0" smtClean="0">
                <a:solidFill>
                  <a:srgbClr val="002060"/>
                </a:solidFill>
                <a:hlinkClick r:id="rId4"/>
              </a:rPr>
              <a:t>info.cpmpk@mcko.ru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22" y="93204"/>
            <a:ext cx="1095279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Документы для </a:t>
            </a:r>
            <a:r>
              <a:rPr lang="ru-RU" sz="2800" b="1" dirty="0">
                <a:solidFill>
                  <a:schemeClr val="bg1"/>
                </a:solidFill>
              </a:rPr>
              <a:t>прохождения ЦПМПК г. </a:t>
            </a:r>
            <a:r>
              <a:rPr lang="ru-RU" sz="2800" b="1" dirty="0" smtClean="0">
                <a:solidFill>
                  <a:schemeClr val="bg1"/>
                </a:solidFill>
              </a:rPr>
              <a:t>Москвы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31" y="895547"/>
            <a:ext cx="11107207" cy="5406643"/>
          </a:xfrm>
        </p:spPr>
        <p:txBody>
          <a:bodyPr>
            <a:noAutofit/>
          </a:bodyPr>
          <a:lstStyle/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лиц с ограниченными возможностями здоровья, детей-инвалидов и инвалидов - 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медицинское заключение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 о состоянии здоровья и рекомендациях по организации образовательного процесса в государственных образовательных учреждениях города Москвы для лиц с ограниченными возможностями здоровья 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(Приложение 3 к приказу Департамента здравоохранения города Москвы от 01.04.2013 г. № 297)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 - оригинал;</a:t>
            </a:r>
          </a:p>
          <a:p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Для детей-инвалидов, инвалидов 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справка бюро МСЭ и ИПР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 – оригинал и копия;</a:t>
            </a:r>
          </a:p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свидетельство о рождении ребенка, паспорт ребенка (при наличии)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 - оригинал и копия;</a:t>
            </a:r>
          </a:p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паспорт родителя (законного представителя)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 - оригинал и копия;</a:t>
            </a:r>
          </a:p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Заключение (заключения) комиссии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 о результатах ранее проведенного обследования ребенка (при наличии) - копия;</a:t>
            </a:r>
          </a:p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Заключение (заключения) психолого-медико-педагогического консилиума образовательной организации или специалиста (специалистов)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, осуществляющего психолого-медико-педагогическое сопровождение обучающихся в образовательной организации (для обучающихся образовательных организаций) (при наличии) - копия;</a:t>
            </a:r>
          </a:p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Направление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 образовательной организации, организации, осуществляющей социальное обслуживание, медицинской организации, другой организации (при наличии) - оригинал;</a:t>
            </a:r>
          </a:p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Характеристику обучающегося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, выданную образовательной организацией (для обучающихся образовательных организаций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) образец есть на сайте</a:t>
            </a:r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Письменные работы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 по русскому (родному) языку, математике, 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результаты самостоятельной продуктивной деятельности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 ребенка.</a:t>
            </a:r>
          </a:p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Ребенок до 18 лет приходит на комиссию в сопровождении родителя (законного представителя).</a:t>
            </a:r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540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247" y="1412776"/>
            <a:ext cx="6624736" cy="5184576"/>
          </a:xfrm>
        </p:spPr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Уважаемые </a:t>
            </a:r>
            <a:r>
              <a:rPr lang="ru-RU" altLang="ru-RU" dirty="0">
                <a:solidFill>
                  <a:srgbClr val="002060"/>
                </a:solidFill>
              </a:rPr>
              <a:t>родители (законные </a:t>
            </a:r>
            <a:r>
              <a:rPr lang="ru-RU" altLang="ru-RU" dirty="0" smtClean="0">
                <a:solidFill>
                  <a:srgbClr val="002060"/>
                </a:solidFill>
              </a:rPr>
              <a:t>представители) обучающихся</a:t>
            </a:r>
            <a:r>
              <a:rPr lang="ru-RU" altLang="ru-RU" dirty="0">
                <a:solidFill>
                  <a:srgbClr val="002060"/>
                </a:solidFill>
              </a:rPr>
              <a:t>! </a:t>
            </a:r>
            <a:endParaRPr lang="ru-RU" altLang="ru-RU" dirty="0" smtClean="0">
              <a:solidFill>
                <a:srgbClr val="002060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>
              <a:solidFill>
                <a:srgbClr val="002060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Приём </a:t>
            </a:r>
            <a:r>
              <a:rPr lang="ru-RU" altLang="ru-RU" dirty="0">
                <a:solidFill>
                  <a:srgbClr val="002060"/>
                </a:solidFill>
              </a:rPr>
              <a:t>в ЦПМПК г. Москвы с 2 ноября 2017 года будет осуществляться по адресам: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- ул. </a:t>
            </a:r>
            <a:r>
              <a:rPr lang="ru-RU" altLang="ru-RU" dirty="0" err="1">
                <a:solidFill>
                  <a:srgbClr val="002060"/>
                </a:solidFill>
              </a:rPr>
              <a:t>Долгоруковская</a:t>
            </a:r>
            <a:r>
              <a:rPr lang="ru-RU" altLang="ru-RU" dirty="0">
                <a:solidFill>
                  <a:srgbClr val="002060"/>
                </a:solidFill>
              </a:rPr>
              <a:t>, д.5 (вход с ул. Фадеева, д.2);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- 2-й Верхний Михайловский проезд, д. 9а;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- ул. Бехтерева, д. 19;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- Зеленоград, корпус 1128</a:t>
            </a:r>
            <a:r>
              <a:rPr lang="ru-RU" altLang="ru-RU" dirty="0" smtClean="0">
                <a:solidFill>
                  <a:srgbClr val="002060"/>
                </a:solidFill>
              </a:rPr>
              <a:t>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solidFill>
                  <a:srgbClr val="002060"/>
                </a:solidFill>
              </a:rPr>
              <a:t/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а также на базе образовательных организаций г. </a:t>
            </a:r>
            <a:r>
              <a:rPr lang="ru-RU" altLang="ru-RU" dirty="0" smtClean="0">
                <a:solidFill>
                  <a:srgbClr val="002060"/>
                </a:solidFill>
              </a:rPr>
              <a:t>Москвы</a:t>
            </a:r>
            <a:endParaRPr lang="ru-RU" altLang="ru-RU" sz="4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C:\Users\user\Desktop\ANIMATION-30-TV.Still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95" y="2120441"/>
            <a:ext cx="5303177" cy="310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8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2239" y="452572"/>
            <a:ext cx="11593288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Ваш ребенок не является ребенком-инвалидом, но нуждается в создании специальных условий обучения и воспитания, Вам необходимо до записи на ЦПМПК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г.Москвы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получить медицинское заключение. Медицинское заключение о состоянии здоровья и рекомендациях по организации образовательного процесса в государственных образовательных организациях города Москвы для лиц с ограниченными возможностями здоровья является неотъемлемой частью заключения ЦПМПК г. Москвы.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на прием обучающихся для прохождения ЦПМПК г. Москвы, предоставления консультаций доступна в течение всего календарного года.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статусе заявления будет доступна в Вашем личном кабинете на Портале, а также по адресу электронной почты.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725" y="5445224"/>
            <a:ext cx="9743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вопросов о порядке прохождения ЦПМПК г. Москвы, Вы можете обратиться по телефону ЦПМПК г. Москвы: +7 (499) 322-34-30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5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57" y="4877112"/>
            <a:ext cx="2057439" cy="1028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430</Words>
  <Application>Microsoft Office PowerPoint</Application>
  <PresentationFormat>Произвольный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Цель инклюзивного образования</vt:lpstr>
      <vt:lpstr>ЦПМПК   центральная психолого-медико-педагогическая комиссия   коллегиальный орган осуществляющий комплексное обследование детей, определяющий программу обучения и воспитания, в зависимости от особенностей и степени выраженности недостатков развития и воспитания. Оказывает помощь детям с ограниченными возможностями здоровья (ОВЗ)  </vt:lpstr>
      <vt:lpstr>Функции ЦПМПК в инклюзивном образовании</vt:lpstr>
      <vt:lpstr>Порядок обращения В ЦПМПК</vt:lpstr>
      <vt:lpstr>Документы для прохождения ЦПМПК г. Москвы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2017-06-20T12:12:29Z</dcterms:created>
  <dcterms:modified xsi:type="dcterms:W3CDTF">2017-10-31T10:40:43Z</dcterms:modified>
</cp:coreProperties>
</file>